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436815" y="0"/>
            <a:ext cx="475488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3200400"/>
            <a:ext cx="411480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600" b="1" i="0">
                <a:solidFill>
                  <a:srgbClr val="FFFFFF"/>
                </a:solidFill>
                <a:latin typeface="Arial"/>
              </a:rPr>
              <a:t>JOZUR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46888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D4B89E"/>
                </a:solidFill>
                <a:latin typeface="Arial"/>
              </a:rPr>
              <a:t>COSMETICS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429000"/>
            <a:ext cx="68580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DE6DC"/>
                </a:solidFill>
                <a:latin typeface="Arial"/>
              </a:rPr>
              <a:t>Egypt's Pure Beauty, Untranslated
Communications Strategy 2024–2025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12648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Arial"/>
              </a:rPr>
              <a:t>CONFIDENTIAL  ·  STRATEGIC PROPOSAL</a:t>
            </a:r>
          </a:p>
        </p:txBody>
      </p:sp>
      <p:sp>
        <p:nvSpPr>
          <p:cNvPr id="9" name="Oval 8"/>
          <p:cNvSpPr/>
          <p:nvPr/>
        </p:nvSpPr>
        <p:spPr>
          <a:xfrm>
            <a:off x="7802575" y="1097280"/>
            <a:ext cx="2926080" cy="2926080"/>
          </a:xfrm>
          <a:prstGeom prst="ellipse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8534095" y="1737360"/>
            <a:ext cx="1828800" cy="1828800"/>
          </a:xfrm>
          <a:prstGeom prst="ellipse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WAY FORWARD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The Path to Category Leadership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41732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1">
                <a:solidFill>
                  <a:srgbClr val="3D3D3D"/>
                </a:solidFill>
                <a:latin typeface="Arial"/>
              </a:rPr>
              <a:t>JOZUR's path is not louder advertising — it is sharper authorship. The brand must move from participant to institution: codifying ingredient provenance, scientific validation and an Egyptian-rooted ritual vocabulary no competitor currently owns.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304288"/>
            <a:ext cx="11247120" cy="36576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423160"/>
            <a:ext cx="54864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Move from product-led posting to pillar-led publishing — every asset ladders to one of four pillars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Activate a founder-led thought leadership track to close the spokesperson gap Nefertari and Joviality exploit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Build a dermatologist and formulator advisory council to convert 'natural' claims into defensible narratives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63640" y="2423160"/>
            <a:ext cx="54864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Establish a proprietary Egyptian ingredient origin story (Sinai herbs, Nile botanicals, Fayoum oils) as a brand asset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Engineer a tiered influencer architecture — clinical voices, lifestyle macros, niche micros — over one-off seeding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Sequence flagship activations quarterly to create owned news moments rather than reacting to category noise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35040" y="2423160"/>
            <a:ext cx="36576" cy="3200400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076895" y="0"/>
            <a:ext cx="411480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0" b="1" i="0">
                <a:solidFill>
                  <a:srgbClr val="A67B5B"/>
                </a:solidFill>
                <a:latin typeface="Arial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4206240"/>
            <a:ext cx="3200400" cy="457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rial"/>
              </a:rPr>
              <a:t>STRATEGY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3492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Stakeholder Mapping · Positioning · Pillars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STRATEGY — OVERVIEW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749808"/>
            <a:ext cx="10058400" cy="36576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00584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Arial"/>
              </a:rPr>
              <a:t>The JOZUR strategy converts a purpose-led product company
into a category-defining communications brand.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697480"/>
            <a:ext cx="10515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DE6DC"/>
                </a:solidFill>
                <a:latin typeface="Arial"/>
              </a:rPr>
              <a:t>The strategy comprises four interconnected fronts: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3337560"/>
            <a:ext cx="2651760" cy="237744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401568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D4B89E"/>
                </a:solidFill>
                <a:latin typeface="Arial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858768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rial"/>
              </a:rPr>
              <a:t>Stakeholder
Mapping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526280"/>
            <a:ext cx="24688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Understand every audience that shapes JOZUR's fate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29000" y="3337560"/>
            <a:ext cx="2651760" cy="237744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66160" y="3401568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D4B89E"/>
                </a:solidFill>
                <a:latin typeface="Arial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6160" y="3858768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rial"/>
              </a:rPr>
              <a:t>Positioning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6160" y="4526280"/>
            <a:ext cx="24688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A single, uncompromised brand statement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9360" y="3337560"/>
            <a:ext cx="2651760" cy="237744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46520" y="3401568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D4B89E"/>
                </a:solidFill>
                <a:latin typeface="Arial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3858768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rial"/>
              </a:rPr>
              <a:t>Communication
Pillars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4526280"/>
            <a:ext cx="24688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Four content territories that own the conversation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89720" y="3337560"/>
            <a:ext cx="2651760" cy="237744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0" y="3401568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D4B89E"/>
                </a:solidFill>
                <a:latin typeface="Arial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6880" y="3858768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rial"/>
              </a:rPr>
              <a:t>Activations &amp;
Media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26880" y="4526280"/>
            <a:ext cx="24688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Flagship programmes that create owned news moments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End Consumers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13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Gen Z female consumers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Millennial working women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First-time skincare buyers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Pregnant and post-partum women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Sensitive-skin sufferers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Mothers buying for family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Men entering grooming category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Loyal repeat customers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Proof of ingredient purity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Visible results within reasonable timeframes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Affordability vs imported alternatives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Cultural and dermatological relevance to Egyptian skin and climate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Transparent sourcing and ethical production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Media &amp; Press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14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Beauty editors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Lifestyle journalists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Wellness writers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Business and SME reporters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Arabic-language news desks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Digital-native editorial teams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Television lifestyle producers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Radio morning-show bookers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Fresh, newsworthy brand moments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Founder access and authentic stories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Exclusive data and category insight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Visually rich, ready-to-publish content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Credible expert commentary on beauty trends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Influencers &amp; Creators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15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Beauty macro-influencers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Skincare micro-influencers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Dermatologist creators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Mommy bloggers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Wellness and yoga voices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Arabic-language TikTok creators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Sustainable living advocates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Hair-care specialists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Brands that align with their authentic content tone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Exclusive product access and co-creation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Long-term partnerships over transactional drops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Editorial freedom in storytelling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Compensation models that respect their reach and craft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Retail &amp; Distribution Partners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16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Pharmacy chains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Concept and beauty stores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Department store buyers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Hotel and spa procurement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E-commerce marketplaces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Independent boutique retailers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Duty-free and travel retail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Subscription-box curators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Brand-side marketing support that drives in-store traffic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Consistent sell-through and category contribution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Co-branded activations and exclusives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Reliable supply and forecast discipline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Differentiated story to merchandise against competitors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Scientific &amp; Medical Community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17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Dermatologists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Cosmetic chemists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Pharmacists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Academic researchers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Trichologists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Aesthetic medicine practitioners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Public health advocates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Allergy and sensitive-skin specialists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Evidence-based claims and clinical validation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Access to formulation data and ingredient dossiers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Opportunities to publish or co-author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Recognition as advisors or contributors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Brands that elevate, rather than dilute, scientific rigour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Government &amp; Regulators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18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Cosmetics regulatory authorities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Ministry of Health and Population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Ministry of Industry stakeholders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Vision 2030 industrial committees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Export councils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Consumer protection bodies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Local manufacturing incentive bodies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Customs and trade authorities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Full regulatory compliance and product safety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Contribution to local manufacturing and employment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Alignment with national Vision 2030 priorities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Export readiness and foreign-currency generation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Transparent labelling and consumer protection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Investors &amp; Business Community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Regional venture capital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Private equity in consumer goods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Family offices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Angel investors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Bank relationship managers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Business chambers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Industry analysts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SME ecosystem accelerators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Clear growth trajectory and unit economics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Defensible competitive moat in a crowded category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Founder credibility and team strength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Expansion potential beyond Egypt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ESG and impact credentials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02920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4572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877824"/>
            <a:ext cx="10058400" cy="36576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097280"/>
            <a:ext cx="100584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Arial"/>
              </a:rPr>
              <a:t>Egypt's beauty consumer is rediscovering what her ancestors knew:
that nature, not noise, is the most powerful active ingredient.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6060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EDE6DC"/>
                </a:solidFill>
                <a:latin typeface="Arial"/>
              </a:rPr>
              <a:t>JOZUR was born in 2018 from that exact instinct — pure, locally sourced botanicals
translated into modern skincare, body care and hair care.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749039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This proposal is the blueprint to convert that founding truth into category authority,
cultural capital and commercial scale across Egypt.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4846320"/>
            <a:ext cx="4572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50292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Egypt  ·  2024–2025 Strategy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STAKEHOLDER MAPPING  · 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Employees &amp; Talent Ecosystem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120640" cy="51206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4846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SUB-STAKEHOLDERS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1810512"/>
            <a:ext cx="475488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1874519"/>
            <a:ext cx="47548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Internal team and leadership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Production and formulation staff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Retail and store associates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Marketing and creative talent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Prospective hires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Internship and graduate pipeline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Suppliers and contract partners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D4B89E"/>
                </a:solidFill>
                <a:latin typeface="Arial"/>
              </a:rPr>
              <a:t>● </a:t>
            </a:r>
            <a:r>
              <a:rPr sz="1100">
                <a:solidFill>
                  <a:srgbClr val="EDE6DC"/>
                </a:solidFill>
                <a:latin typeface="Arial"/>
              </a:rPr>
              <a:t>Local ingredient farmers and cooperatives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389888"/>
            <a:ext cx="5852160" cy="512064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80760" y="146304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STAKEHOLDER INTERESTS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80760" y="1810512"/>
            <a:ext cx="548640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80760" y="1901952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A compelling brand purpose to belong to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Career growth in a fast-scaling business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Fair, transparent and humane working culture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Skill development in modern beauty disciplines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Pride in contributing to an Egyptian success story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0720" y="1389888"/>
            <a:ext cx="54864" cy="51206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STRATEGY  ·  POSITIONING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713232"/>
            <a:ext cx="11247120" cy="36576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914400"/>
            <a:ext cx="109728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3D3D3D"/>
                </a:solidFill>
                <a:latin typeface="Arial"/>
              </a:rPr>
              <a:t>For five thousand years, Egypt taught the world how to care for skin, hair and body — not with chemistry, but with the deliberate, ritualised use of what the land itself produced. Somewhere between then and now, beauty became a laboratory, and the laboratory became loud. JOZUR exists to reverse that drift. Not by rejecting science, but by returning it to the soil. Not by selling more, but by promising less — fewer ingredients, fewer compromises, fewer distances between bottle and botanical. In a market crowded with brands that claim 'natural,' JOZUR is the one that refuses to translate the word.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3291840"/>
            <a:ext cx="11094415" cy="22860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3291840"/>
            <a:ext cx="91440" cy="2286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429000"/>
            <a:ext cx="10362895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FFFFFF"/>
                </a:solidFill>
                <a:latin typeface="Arial"/>
              </a:rPr>
              <a:t>JOZUR — Egypt's pure beauty, untranslated.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4937760"/>
            <a:ext cx="1036289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BRAND POSITIONING STATEMENT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STRATEGY  ·  COMMUNICATION PILLARS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The Five Pillars of JOZUR's Narrative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417320"/>
            <a:ext cx="2103120" cy="429768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50876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D4B89E"/>
                </a:solidFill>
                <a:latin typeface="Arial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965960"/>
            <a:ext cx="1920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Arial"/>
              </a:rPr>
              <a:t>Pure
By Proof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017520"/>
            <a:ext cx="1828800" cy="36576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108960"/>
            <a:ext cx="18745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Codifying ingredient purity through transparent sourcing, lab validation and dermatological endorsement.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52928" y="1417320"/>
            <a:ext cx="2103120" cy="429768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990088" y="150876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D4B89E"/>
                </a:solidFill>
                <a:latin typeface="Arial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90088" y="1965960"/>
            <a:ext cx="1920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Arial"/>
              </a:rPr>
              <a:t>Rooted
In Egypt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90088" y="3017520"/>
            <a:ext cx="1828800" cy="36576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990088" y="3108960"/>
            <a:ext cx="18745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Anchoring every formulation in Egyptian botanicals, heritage rituals and local provenance stories.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157216" y="1417320"/>
            <a:ext cx="2103120" cy="429768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294376" y="150876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D4B89E"/>
                </a:solidFill>
                <a:latin typeface="Arial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94376" y="1965960"/>
            <a:ext cx="1920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Arial"/>
              </a:rPr>
              <a:t>Skin Made
Smart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94376" y="3017520"/>
            <a:ext cx="1828800" cy="36576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294376" y="3108960"/>
            <a:ext cx="18745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Translating natural efficacy into science-credible, climate-relevant skincare education for the Egyptian consumer.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61504" y="1417320"/>
            <a:ext cx="2103120" cy="4297680"/>
          </a:xfrm>
          <a:prstGeom prst="rect">
            <a:avLst/>
          </a:prstGeom>
          <a:solidFill>
            <a:srgbClr val="5C4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598664" y="150876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D4B89E"/>
                </a:solidFill>
                <a:latin typeface="Arial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98664" y="1965960"/>
            <a:ext cx="1920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Arial"/>
              </a:rPr>
              <a:t>Rituals,
Not Routines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598664" y="3017520"/>
            <a:ext cx="1828800" cy="36576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598664" y="3108960"/>
            <a:ext cx="18745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Reframing daily skincare as a cultural ritual of self-respect rather than a transactional regimen.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765792" y="1417320"/>
            <a:ext cx="2103120" cy="4297680"/>
          </a:xfrm>
          <a:prstGeom prst="rect">
            <a:avLst/>
          </a:prstGeom>
          <a:solidFill>
            <a:srgbClr val="2E2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902952" y="150876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D4B89E"/>
                </a:solidFill>
                <a:latin typeface="Arial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902952" y="1965960"/>
            <a:ext cx="1920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Arial"/>
              </a:rPr>
              <a:t>Beauty
That Builds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902952" y="3017520"/>
            <a:ext cx="1828800" cy="36576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902952" y="3108960"/>
            <a:ext cx="18745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EDE6DC"/>
                </a:solidFill>
                <a:latin typeface="Arial"/>
              </a:rPr>
              <a:t>Showcasing JOZUR's role in Egypt's economy — local manufacturing, women in beauty and export ambition.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076895" y="0"/>
            <a:ext cx="411480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0" b="1" i="0">
                <a:solidFill>
                  <a:srgbClr val="A67B5B"/>
                </a:solidFill>
                <a:latin typeface="Arial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4206240"/>
            <a:ext cx="3200400" cy="457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rial"/>
              </a:rPr>
              <a:t>MEDIA MAPPING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3492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Beauty/Lifestyle · Business/Economy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MEDIA MAPPING  ·  SEGMENT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Beauty, Lifestyle &amp; Wellness Media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24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50292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35608"/>
            <a:ext cx="10972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EDE6DC"/>
                </a:solidFill>
                <a:latin typeface="Arial"/>
              </a:rPr>
              <a:t>This segment is where Egypt's beauty consumer forms her opinion of which brands are credible, modern and worth her loyalty.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1965960"/>
            <a:ext cx="11247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ENGAGEMENT TYPES: Press releases · Op-eds · Features · Interviews · Commentary · Product reviews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240280"/>
            <a:ext cx="112471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331720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SAMPLE NARRATIVES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8079" y="2331720"/>
            <a:ext cx="42976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PRIORITY OUTLETS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69480" y="2331720"/>
            <a:ext cx="36576" cy="4114800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2651760"/>
            <a:ext cx="649224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Why Egyptian botanicals are the next global skincare frontier — a founder POV from JOZUR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Decoding 'natural': how JOZUR is setting a new evidence standard for clean beauty in Egypt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From Sinai to skin — the provenance story behind JOZUR's hero formulations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The Egyptian skincare ritual reborn: rebuilding beauty as a cultural practice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Beauty beyond the bottle — JOZUR's commitment to local farmers, women workers and Vision 2030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Climate-smart skincare: why Egyptian skin needs Egyptian formulations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98079" y="2651760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89519" y="2715768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Vogue Arabia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601199" y="2651760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92639" y="2715768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Harper's Bazaar Arabia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98079" y="3273552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589519" y="3337560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Cosmopolitan Middle East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601199" y="3273552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92639" y="3337560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Elle Arabia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98079" y="3895344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589519" y="3959352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Fustany.com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601199" y="3895344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92639" y="3959352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Egyptian Streets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498079" y="4517136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89519" y="4581144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Cairo Scene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601199" y="4517136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39" y="4581144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Identity Magazine Egypt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498079" y="5138928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589519" y="5202936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Enigma Magazine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601199" y="5138928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692639" y="5202936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What Women Want Magazine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MEDIA MAPPING  ·  SEGMENT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Business, Economy &amp; Industry Media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25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50292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35608"/>
            <a:ext cx="10972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EDE6DC"/>
                </a:solidFill>
                <a:latin typeface="Arial"/>
              </a:rPr>
              <a:t>This segment shapes how investors, regulators and retail partners perceive JOZUR as a serious commercial and industrial player.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1965960"/>
            <a:ext cx="11247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ENGAGEMENT TYPES: Press releases · Op-eds · Features · Interviews · Commentary · Data-led contributions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240280"/>
            <a:ext cx="112471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331720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SAMPLE NARRATIVES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8079" y="2331720"/>
            <a:ext cx="42976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PRIORITY OUTLETS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69480" y="2331720"/>
            <a:ext cx="36576" cy="4114800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2651760"/>
            <a:ext cx="649224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Inside Egypt's USD 1.3 billion beauty boom — and JOZUR's growth playbook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Why local manufacturing is the strategic moat for Egyptian consumer brands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The export thesis: how JOZUR plans to take Egyptian botanicals to GCC and Africa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Building a homegrown beauty house aligned with Vision 2030's industrial strategy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From founder garage to category contender — JOZUR's six-year operating story</a:t>
            </a:r>
          </a:p>
          <a:p>
            <a:pPr algn="l">
              <a:spcBef>
                <a:spcPts val="500"/>
              </a:spcBef>
            </a:pPr>
            <a:r>
              <a:rPr sz="900">
                <a:solidFill>
                  <a:srgbClr val="A67B5B"/>
                </a:solidFill>
                <a:latin typeface="Arial"/>
              </a:rPr>
              <a:t>● </a:t>
            </a:r>
            <a:r>
              <a:rPr sz="1000">
                <a:solidFill>
                  <a:srgbClr val="1A1A2E"/>
                </a:solidFill>
                <a:latin typeface="Arial"/>
              </a:rPr>
              <a:t>How clean beauty is redefining unit economics for Egyptian SMEs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98079" y="2651760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89519" y="2715768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Ahram Online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601199" y="2651760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92639" y="2715768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Daily News Egypt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98079" y="3273552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589519" y="3337560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Enterprise Press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601199" y="3273552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92639" y="3337560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Egypt Today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98079" y="3895344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589519" y="3959352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Al Masry Al Youm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601199" y="3895344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92639" y="3959352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Youm7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498079" y="4517136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89519" y="4581144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Business Today Egypt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601199" y="4517136"/>
            <a:ext cx="2011680" cy="4572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39" y="4581144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Mada Masr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498079" y="5138928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589519" y="5202936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Forbes Middle East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601199" y="5138928"/>
            <a:ext cx="2011680" cy="4572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692639" y="5202936"/>
            <a:ext cx="1828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Arial"/>
              </a:rPr>
              <a:t>Arabian Business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076895" y="0"/>
            <a:ext cx="411480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0" b="1" i="0">
                <a:solidFill>
                  <a:srgbClr val="A67B5B"/>
                </a:solidFill>
                <a:latin typeface="Arial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4206240"/>
            <a:ext cx="3200400" cy="457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rial"/>
              </a:rPr>
              <a:t>NATIVE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3492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8 Key Digital &amp; Social Platforms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NATIVE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Digital &amp; Social Platform Partners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27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417320"/>
            <a:ext cx="5212080" cy="12344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417320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1463040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Cairo Scene
Instagram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40280" y="1554480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Egypt's leading social-first lifestyle publisher with deep penetration among urban Gen Z and millennial women.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40280" y="1463040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61888" y="1417320"/>
            <a:ext cx="5212080" cy="12344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961888" y="1417320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44768" y="1463040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Scoop Empire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53528" y="1554480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Pan-Arab digital outlet with social-native storytelling formats ideal for ingredient and ritual stories.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53528" y="1463040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2816352"/>
            <a:ext cx="5212080" cy="123444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2816352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2862072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Fustany.com
Social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40280" y="2953512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Egypt's most followed beauty-and-fashion native platform, fluent in Arabic-first creator culture.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40280" y="2862072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61888" y="2816352"/>
            <a:ext cx="5212080" cy="123444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961888" y="2816352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44768" y="2862072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Identity
Magazine Egypt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53528" y="2953512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Lifestyle-led, Instagram-driven outlet trusted by Egypt's young professional audience.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53528" y="2862072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" y="4215384"/>
            <a:ext cx="5212080" cy="123444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48640" y="4215384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31520" y="4261104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Egyptian Streets
Social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240280" y="4352544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Cultural-commentary voice that frames Egyptian brands within national narrative and pride.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240280" y="4261104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05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961888" y="4215384"/>
            <a:ext cx="5212080" cy="123444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961888" y="4215384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144768" y="4261104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The Daily Crisp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53528" y="4352544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Bite-sized news platform that travels fast on Instagram and TikTok among urban Egyptians.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53528" y="4261104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06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640" y="5614416"/>
            <a:ext cx="5212080" cy="1234440"/>
          </a:xfrm>
          <a:prstGeom prst="rect">
            <a:avLst/>
          </a:prstGeom>
          <a:solidFill>
            <a:srgbClr val="2E2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48640" y="5614416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31520" y="5660136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El Fasla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240280" y="5751576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Arabic-first social newsroom with strong reach among Egypt's mainstream Gen Z.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240280" y="5660136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07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961888" y="5614416"/>
            <a:ext cx="5212080" cy="1234440"/>
          </a:xfrm>
          <a:prstGeom prst="rect">
            <a:avLst/>
          </a:prstGeom>
          <a:solidFill>
            <a:srgbClr val="2E2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961888" y="5614416"/>
            <a:ext cx="64008" cy="123444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144768" y="5660136"/>
            <a:ext cx="14630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Arial"/>
              </a:rPr>
              <a:t>Sharik El Mazika /
Mics Channel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53528" y="5751576"/>
            <a:ext cx="33832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Culturally embedded social-content creators whose endorsement signals authenticity beyond traditional media.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53528" y="5660136"/>
            <a:ext cx="457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08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076895" y="0"/>
            <a:ext cx="411480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0" b="1" i="0">
                <a:solidFill>
                  <a:srgbClr val="A67B5B"/>
                </a:solidFill>
                <a:latin typeface="Arial"/>
              </a:rPr>
              <a:t>06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4206240"/>
            <a:ext cx="3200400" cy="457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rial"/>
              </a:rPr>
              <a:t>ACTIVATIONS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3492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Six Flagship Campaign Concepts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ACTIVATIONS  · 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Roots Of JOZUR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29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621792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109728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EDE6DC"/>
                </a:solidFill>
                <a:latin typeface="Arial"/>
              </a:rPr>
              <a:t>A multimedia provenance journey tracing JOZUR's hero ingredients from Egyptian soil to skin.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103120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EXECUTION STEPS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395728"/>
            <a:ext cx="658368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487168"/>
            <a:ext cx="64922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Commission a documentary short film shot across Sinai, Fayoum and the Nile Delta sourcing regions.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Pair with a four-part Arabic-and-English editorial series for tier-1 lifestyle press.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Host an immersive launch screening in Cairo for press, dermatologists and influencers.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Drop a limited-edition 'Roots Collection' tied to the documented ingredients.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Sustain with weekly social cut-downs across Instagram, TikTok and YouTube Shorts.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06640" y="2103120"/>
            <a:ext cx="4389120" cy="105156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43800" y="2148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AMPLIFICATION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800" y="2441448"/>
            <a:ext cx="4114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Arial"/>
              </a:rPr>
              <a:t>PR push · Influencer screening · Paid social · Hero product drop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06640" y="3273552"/>
            <a:ext cx="4389120" cy="2505456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43800" y="3337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RATIONALE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43800" y="3639312"/>
            <a:ext cx="39319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3703320"/>
            <a:ext cx="411480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Arial"/>
              </a:rPr>
              <a:t>Operationalises the 'Rooted In Egypt' pillar and converts provenance into a durable, ownable brand asset.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5833872"/>
            <a:ext cx="4389120" cy="2743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582472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Arial"/>
              </a:rPr>
              <a:t>PILLAR: Rooted In Egypt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Table of Contents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472184"/>
            <a:ext cx="640080" cy="5029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472184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880" y="1463040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2E"/>
                </a:solidFill>
                <a:latin typeface="Arial"/>
              </a:rPr>
              <a:t>Research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25880" y="1746504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Landscape · Category · Brand Snapshot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029968"/>
            <a:ext cx="10058400" cy="9144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2130552"/>
            <a:ext cx="640080" cy="50292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130552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2121408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2E"/>
                </a:solidFill>
                <a:latin typeface="Arial"/>
              </a:rPr>
              <a:t>Way Forward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880" y="2404872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Strategic Priorities &amp; Narrative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2688336"/>
            <a:ext cx="10058400" cy="9144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2788920"/>
            <a:ext cx="640080" cy="5029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278892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25880" y="2779776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2E"/>
                </a:solidFill>
                <a:latin typeface="Arial"/>
              </a:rPr>
              <a:t>Strategy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25880" y="3063240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Stakeholder Mapping · Positioning · Pillars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3346704"/>
            <a:ext cx="10058400" cy="9144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48640" y="3447288"/>
            <a:ext cx="640080" cy="50292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447288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25880" y="3438144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2E"/>
                </a:solidFill>
                <a:latin typeface="Arial"/>
              </a:rPr>
              <a:t>Media Mapping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25880" y="3721608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Beauty/Lifestyle · Business/Economy Segments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005072"/>
            <a:ext cx="10058400" cy="9144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4105656"/>
            <a:ext cx="640080" cy="5029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4105656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25880" y="4096512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2E"/>
                </a:solidFill>
                <a:latin typeface="Arial"/>
              </a:rPr>
              <a:t>Native Media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25880" y="4379976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8 Key Digital &amp; Social Platforms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4663440"/>
            <a:ext cx="10058400" cy="9144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48640" y="4764024"/>
            <a:ext cx="640080" cy="50292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4764024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325880" y="4754880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2E"/>
                </a:solidFill>
                <a:latin typeface="Arial"/>
              </a:rPr>
              <a:t>Activations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25880" y="5038344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6 Flagship Activation Concepts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48640" y="5321808"/>
            <a:ext cx="10058400" cy="9144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5422392"/>
            <a:ext cx="640080" cy="5029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8640" y="5422392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325880" y="5413248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2E"/>
                </a:solidFill>
                <a:latin typeface="Arial"/>
              </a:rPr>
              <a:t>Awards &amp; Events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325880" y="5696712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Arial"/>
              </a:rPr>
              <a:t>Recognition &amp; Presence Calendar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ACTIVATIONS  · 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The Purity Panel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621792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109728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EDE6DC"/>
                </a:solidFill>
                <a:latin typeface="Arial"/>
              </a:rPr>
              <a:t>A standing JOZUR advisory council of dermatologists, formulators and trichologists publishing quarterly category insights.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103120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EXECUTION STEPS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395728"/>
            <a:ext cx="658368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487168"/>
            <a:ext cx="64922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Recruit and announce a five-member panel of credentialed Egyptian experts.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Publish a quarterly JOZUR Purity Report on clean beauty trends and consumer myths.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Host quarterly press roundtables anchored by the report findings.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Distribute Arabic and English social explainers from each panellist.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Position JOZUR as the secretariat — the brand convening Egypt's beauty science conversation.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06640" y="2103120"/>
            <a:ext cx="4389120" cy="105156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43800" y="2148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AMPLIFICATION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800" y="2441448"/>
            <a:ext cx="4114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Arial"/>
              </a:rPr>
              <a:t>Media roundtable · Op-ed placements · LinkedIn series · Expert reels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06640" y="3273552"/>
            <a:ext cx="4389120" cy="2505456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43800" y="3337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RATIONALE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43800" y="3639312"/>
            <a:ext cx="39319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3703320"/>
            <a:ext cx="411480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Arial"/>
              </a:rPr>
              <a:t>Closes the credibility gap against pharmacist-founded competitors and builds 'Pure By Proof' authority.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5833872"/>
            <a:ext cx="4389120" cy="2743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582472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Arial"/>
              </a:rPr>
              <a:t>PILLAR: Pure By Proof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ACTIVATIONS  · 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Cairo Ritual House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31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621792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109728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EDE6DC"/>
                </a:solidFill>
                <a:latin typeface="Arial"/>
              </a:rPr>
              <a:t>A pop-up sensorial concept space turning JOZUR products into a guided Egyptian beauty ritual experience.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103120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EXECUTION STEPS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395728"/>
            <a:ext cx="658368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487168"/>
            <a:ext cx="64922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Secure a heritage-design venue in Zamalek or New Cairo for a six-week residency.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Curate three guided rituals — morning, evening and weekly — tied to product collections.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Invite press, influencers and consumers in tiered waves with bookable slots.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Layer programming with founder talks, dermatologist Q&amp;As and live formulation demos.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Capture content daily for a continuous social storytelling rollout.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06640" y="2103120"/>
            <a:ext cx="4389120" cy="105156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43800" y="2148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AMPLIFICATION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800" y="2441448"/>
            <a:ext cx="4114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Arial"/>
              </a:rPr>
              <a:t>Influencer hosting · Ticketed consumer days · Social livestreams · Retail tie-in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06640" y="3273552"/>
            <a:ext cx="4389120" cy="2505456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43800" y="3337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RATIONALE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43800" y="3639312"/>
            <a:ext cx="39319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3703320"/>
            <a:ext cx="411480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Arial"/>
              </a:rPr>
              <a:t>Brings the 'Rituals, Not Routines' pillar to life as a tangible, photographable, story-rich brand world.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5833872"/>
            <a:ext cx="4389120" cy="2743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582472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Arial"/>
              </a:rPr>
              <a:t>PILLAR: Rituals, Not Routines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ACTIVATIONS  · 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Made In Her Hands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32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621792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109728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EDE6DC"/>
                </a:solidFill>
                <a:latin typeface="Arial"/>
              </a:rPr>
              <a:t>A campaign celebrating the women across Egypt's supply chain — farmers, formulators, packers, retailers — who make JOZUR possible.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103120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EXECUTION STEPS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395728"/>
            <a:ext cx="658368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487168"/>
            <a:ext cx="64922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Document twelve women across the JOZUR value chain in a portrait-and-film series.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Launch on International Women's Day with a Cairo gallery installation.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Partner with one national women-economic-empowerment NGO for co-amplification.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Release an editorial booklet for press and retail distribution.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Sustain monthly social drops across the year, one woman per month.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06640" y="2103120"/>
            <a:ext cx="4389120" cy="105156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43800" y="2148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AMPLIFICATION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800" y="2441448"/>
            <a:ext cx="4114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Arial"/>
              </a:rPr>
              <a:t>Gallery launch · NGO partnership · Press features · Founder op-ed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06640" y="3273552"/>
            <a:ext cx="4389120" cy="2505456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43800" y="3337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RATIONALE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43800" y="3639312"/>
            <a:ext cx="39319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3703320"/>
            <a:ext cx="411480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Arial"/>
              </a:rPr>
              <a:t>Activates the 'Beauty That Builds' pillar and creates emotional, mandate-aligned earned media.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5833872"/>
            <a:ext cx="4389120" cy="2743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582472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Arial"/>
              </a:rPr>
              <a:t>PILLAR: Beauty That Builds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ACTIVATIONS  · 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Climate Of Skin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33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621792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109728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EDE6DC"/>
                </a:solidFill>
                <a:latin typeface="Arial"/>
              </a:rPr>
              <a:t>An Egypt-specific educational platform addressing how local heat, humidity, dust and water affect skin — and how natural formulation answers each.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103120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EXECUTION STEPS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395728"/>
            <a:ext cx="658368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487168"/>
            <a:ext cx="64922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Commission a proprietary study on Egyptian skin concerns in partnership with the Purity Panel.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Publish a flagship white paper with infographics in Arabic and English.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Roll out a six-episode educational video series with dermatologist creators.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Translate findings into product-routine recommendations distributed through retail and digital.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Pitch findings to tier-1 beauty and health media as a data-driven exclusive.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06640" y="2103120"/>
            <a:ext cx="4389120" cy="105156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43800" y="2148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AMPLIFICATION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800" y="2441448"/>
            <a:ext cx="4114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Arial"/>
              </a:rPr>
              <a:t>Data PR exclusive · Creator series · Retail leaflets · Paid social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06640" y="3273552"/>
            <a:ext cx="4389120" cy="2505456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43800" y="3337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RATIONALE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43800" y="3639312"/>
            <a:ext cx="39319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3703320"/>
            <a:ext cx="411480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Arial"/>
              </a:rPr>
              <a:t>Owns the 'Skin Made Smart' pillar and creates proprietary IP no Egyptian competitor currently holds.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5833872"/>
            <a:ext cx="4389120" cy="2743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582472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Arial"/>
              </a:rPr>
              <a:t>PILLAR: Skin Made Smart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ACTIVATIONS  ·  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JOZUR Untranslated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34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11247120" cy="621792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463040"/>
            <a:ext cx="109728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EDE6DC"/>
                </a:solidFill>
                <a:latin typeface="Arial"/>
              </a:rPr>
              <a:t>A flagship annual brand film and campaign articulating JOZUR's positioning — Egyptian beauty, untranslated.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103120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EXECUTION STEPS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395728"/>
            <a:ext cx="6583680" cy="2743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487168"/>
            <a:ext cx="64922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Develop a 90-second cinematic brand film featuring Egyptian landscapes, women and rituals.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Release simultaneously across owned channels, paid digital and select cinema placements.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Pair with a full out-of-home campaign in Cairo, Alexandria and the North Coast in season.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Coordinate a tier-1 founder interview cycle around the campaign launch week.</a:t>
            </a:r>
          </a:p>
          <a:p>
            <a:pPr algn="l">
              <a:spcBef>
                <a:spcPts val="500"/>
              </a:spcBef>
            </a:pPr>
            <a:r>
              <a:rPr sz="950">
                <a:solidFill>
                  <a:srgbClr val="A67B5B"/>
                </a:solidFill>
                <a:latin typeface="Arial"/>
              </a:rPr>
              <a:t>● </a:t>
            </a:r>
            <a:r>
              <a:rPr sz="1050">
                <a:solidFill>
                  <a:srgbClr val="1A1A2E"/>
                </a:solidFill>
                <a:latin typeface="Arial"/>
              </a:rPr>
              <a:t>Anchor end-of-year with a results showcase to investors, retailers and press.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06640" y="2103120"/>
            <a:ext cx="4389120" cy="105156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43800" y="2148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AMPLIFICATION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800" y="2441448"/>
            <a:ext cx="4114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Arial"/>
              </a:rPr>
              <a:t>Cinema · OOH · Founder press tour · Paid digital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06640" y="3273552"/>
            <a:ext cx="4389120" cy="2505456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43800" y="3337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RATIONALE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43800" y="3639312"/>
            <a:ext cx="393192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3703320"/>
            <a:ext cx="411480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1A2E"/>
                </a:solidFill>
                <a:latin typeface="Arial"/>
              </a:rPr>
              <a:t>Codifies the positioning statement into a culturally iconic moment that resets brand perception across all stakeholders.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5833872"/>
            <a:ext cx="4389120" cy="2743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582472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Arial"/>
              </a:rPr>
              <a:t>PILLAR: All Pillars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076895" y="0"/>
            <a:ext cx="411480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0" b="1" i="0">
                <a:solidFill>
                  <a:srgbClr val="A67B5B"/>
                </a:solidFill>
                <a:latin typeface="Arial"/>
              </a:rPr>
              <a:t>07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4206240"/>
            <a:ext cx="3200400" cy="457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rial"/>
              </a:rPr>
              <a:t>AWARDS &amp; EVENTS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3492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Recognition · Presence Calendar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AWARDS &amp; EVENTS  ·  RECOGNITION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Priority Awards Targets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36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5303520" cy="1078992"/>
          </a:xfrm>
          <a:prstGeom prst="rect">
            <a:avLst/>
          </a:prstGeom>
          <a:solidFill>
            <a:srgbClr val="F7F3EE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389888"/>
            <a:ext cx="64008" cy="107899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146304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Beautyworld Middle East Awards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810512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Region's most prominent beauty industry recognition, judged by an international expert panel — credible target for JOZUR's hero product categories.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55080" y="1389888"/>
            <a:ext cx="5303520" cy="1078992"/>
          </a:xfrm>
          <a:prstGeom prst="rect">
            <a:avLst/>
          </a:prstGeom>
          <a:solidFill>
            <a:srgbClr val="EDE6DC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55080" y="1389888"/>
            <a:ext cx="64008" cy="107899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37960" y="146304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Forbes ME Sustainability Leaders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60" y="1810512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Recognises regional businesses driving sustainable, ethical and locally rooted commercial models — aligned with JOZUR's natural and local-sourcing thesis.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2615184"/>
            <a:ext cx="5303520" cy="1078992"/>
          </a:xfrm>
          <a:prstGeom prst="rect">
            <a:avLst/>
          </a:prstGeom>
          <a:solidFill>
            <a:srgbClr val="F7F3EE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2615184"/>
            <a:ext cx="64008" cy="107899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2688336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Egypt Business Today Awards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3035808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Nationally credible recognition for Egyptian enterprises demonstrating category innovation and growth leadership.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55080" y="2615184"/>
            <a:ext cx="5303520" cy="1078992"/>
          </a:xfrm>
          <a:prstGeom prst="rect">
            <a:avLst/>
          </a:prstGeom>
          <a:solidFill>
            <a:srgbClr val="EDE6DC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355080" y="2615184"/>
            <a:ext cx="64008" cy="107899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37960" y="2688336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MENA Effie Awards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37960" y="3035808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Region's gold standard for marketing effectiveness — ideal for showcasing JOZUR's communications-led growth story.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3840480"/>
            <a:ext cx="5303520" cy="1078992"/>
          </a:xfrm>
          <a:prstGeom prst="rect">
            <a:avLst/>
          </a:prstGeom>
          <a:solidFill>
            <a:srgbClr val="F7F3EE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48640" y="3840480"/>
            <a:ext cx="64008" cy="107899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39136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Dubai Lynx Awards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4261104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MENA's leading creative communications festival — strong platform for JOZUR's branded content and campaign work.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355080" y="3840480"/>
            <a:ext cx="5303520" cy="1078992"/>
          </a:xfrm>
          <a:prstGeom prst="rect">
            <a:avLst/>
          </a:prstGeom>
          <a:solidFill>
            <a:srgbClr val="EDE6DC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355080" y="3840480"/>
            <a:ext cx="64008" cy="107899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39136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Cosmoprof Awards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37960" y="4261104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Global beauty industry recognition open to brands from emerging markets — ideal for product-formulation accolades.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5065776"/>
            <a:ext cx="5303520" cy="1078992"/>
          </a:xfrm>
          <a:prstGeom prst="rect">
            <a:avLst/>
          </a:prstGeom>
          <a:solidFill>
            <a:srgbClr val="F7F3EE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48640" y="5065776"/>
            <a:ext cx="64008" cy="107899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1520" y="5138928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Arabian Business Achievement Awards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520" y="5486400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Regional business-leadership awards elevating founder visibility among investors, retail and government stakeholders.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355080" y="5065776"/>
            <a:ext cx="5303520" cy="1078992"/>
          </a:xfrm>
          <a:prstGeom prst="rect">
            <a:avLst/>
          </a:prstGeom>
          <a:solidFill>
            <a:srgbClr val="EDE6DC"/>
          </a:solidFill>
          <a:ln w="6350">
            <a:solidFill>
              <a:srgbClr val="D4B8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355080" y="5065776"/>
            <a:ext cx="64008" cy="107899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5138928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1A1A2E"/>
                </a:solidFill>
                <a:latin typeface="Arial"/>
              </a:rPr>
              <a:t>Egypt Vision 2030 Industry Recognition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37960" y="5486400"/>
            <a:ext cx="5029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D3D3D"/>
                </a:solidFill>
                <a:latin typeface="Arial"/>
              </a:rPr>
              <a:t>Government-aligned recognition for SMEs contributing to local manufacturing, exports and women's economic participation.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AWARDS &amp; EVENTS  ·  PRESENCE CALENDAR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Priority Events &amp; Platforms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37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89888"/>
            <a:ext cx="3566160" cy="2029968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389888"/>
            <a:ext cx="356616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1499616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Egy Beauty Expo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847088"/>
            <a:ext cx="33832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Egypt International Exhibition Center, New Cairo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084832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Egypt's flagship cosmetics, beauty and fragrance exhibition — the primary trade meeting point for the industry.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2926080"/>
            <a:ext cx="329184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2980944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D4B89E"/>
                </a:solidFill>
                <a:latin typeface="Arial"/>
              </a:rPr>
              <a:t>Branded stand · Founder keynote · Press preview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15968" y="1389888"/>
            <a:ext cx="3566160" cy="2029968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315968" y="1389888"/>
            <a:ext cx="356616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53128" y="1499616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EgyBeautyAfrica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53128" y="1847088"/>
            <a:ext cx="33832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Egypt / Africa Regional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53128" y="2084832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The largest exhibition for cosmetics, beauty industries and fragrances in Egypt and Africa — a regional export-facing stage.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53128" y="2926080"/>
            <a:ext cx="329184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453128" y="2980944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D4B89E"/>
                </a:solidFill>
                <a:latin typeface="Arial"/>
              </a:rPr>
              <a:t>Regional showcase · Buyer meetings · Panel session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83296" y="1389888"/>
            <a:ext cx="3566160" cy="2029968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083296" y="1389888"/>
            <a:ext cx="356616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0456" y="1499616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Beautyworld Middle East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0456" y="1847088"/>
            <a:ext cx="33832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Dubai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0456" y="2084832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The Middle East's largest beauty trade fair — critical for JOZUR's GCC expansion ambitions and regional press visibility.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20456" y="2926080"/>
            <a:ext cx="329184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0456" y="2980944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D4B89E"/>
                </a:solidFill>
                <a:latin typeface="Arial"/>
              </a:rPr>
              <a:t>Trade pavilion · Awards entry · Media briefings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3602736"/>
            <a:ext cx="3566160" cy="2029968"/>
          </a:xfrm>
          <a:prstGeom prst="rect">
            <a:avLst/>
          </a:prstGeom>
          <a:solidFill>
            <a:srgbClr val="2E2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48640" y="3602736"/>
            <a:ext cx="356616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85800" y="3712464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Cairo Fashion &amp; Tex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800" y="4059936"/>
            <a:ext cx="33832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Cairo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5800" y="4297680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Cairo's lifestyle and consumer-goods showcases — access to fashion, retail and lifestyle press audiences.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5800" y="5138928"/>
            <a:ext cx="329184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85800" y="5193792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D4B89E"/>
                </a:solidFill>
                <a:latin typeface="Arial"/>
              </a:rPr>
              <a:t>Experiential pop-up · Influencer activation · Retail partnership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315968" y="3602736"/>
            <a:ext cx="3566160" cy="2029968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4315968" y="3602736"/>
            <a:ext cx="356616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453128" y="3712464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International Women's Day Cairo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53128" y="4059936"/>
            <a:ext cx="33832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Cairo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53128" y="4297680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High-impact national moment to anchor the 'Made In Her Hands' narrative through partnerships, gallery moments and op-ed cycles.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453128" y="5138928"/>
            <a:ext cx="329184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453128" y="5193792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D4B89E"/>
                </a:solidFill>
                <a:latin typeface="Arial"/>
              </a:rPr>
              <a:t>Gallery launch · NGO partnership · Founder op-ed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083296" y="3602736"/>
            <a:ext cx="3566160" cy="2029968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083296" y="3602736"/>
            <a:ext cx="356616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220456" y="3712464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RiseUp Summit Cairo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0456" y="4059936"/>
            <a:ext cx="33832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D4B89E"/>
                </a:solidFill>
                <a:latin typeface="Arial"/>
              </a:rPr>
              <a:t>Cairo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220456" y="4297680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Egypt's largest entrepreneurship and innovation summit — credible stage for founder thought leadership and investor signalling.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220456" y="5138928"/>
            <a:ext cx="3291840" cy="27432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220456" y="5193792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D4B89E"/>
                </a:solidFill>
                <a:latin typeface="Arial"/>
              </a:rPr>
              <a:t>Founder panel · Investor meetings · Brand showcase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802575" y="0"/>
            <a:ext cx="438912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168335" y="731520"/>
            <a:ext cx="3291840" cy="3291840"/>
          </a:xfrm>
          <a:prstGeom prst="ellipse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716975" y="1463040"/>
            <a:ext cx="2011680" cy="2011680"/>
          </a:xfrm>
          <a:prstGeom prst="ellipse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645920"/>
            <a:ext cx="73152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FFFFFF"/>
                </a:solidFill>
                <a:latin typeface="Arial"/>
              </a:rPr>
              <a:t>Thank You.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3246120"/>
            <a:ext cx="5029200" cy="6400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342900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D4B89E"/>
                </a:solidFill>
                <a:latin typeface="Arial"/>
              </a:rPr>
              <a:t>JOZUR — Egypt's Pure Beauty, Untranslated.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06908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8A8A"/>
                </a:solidFill>
                <a:latin typeface="Arial"/>
              </a:rPr>
              <a:t>This proposal is confidential and prepared exclusively
for Jozur Cosmetics as part of a strategic communications mandate.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30352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Arial"/>
              </a:rPr>
              <a:t>CONFIDENTIAL  ·  EGYPT  ·  2024–2025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BRIEF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Our Mandate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4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417320"/>
            <a:ext cx="5303520" cy="896112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417320"/>
            <a:ext cx="54864" cy="89611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46304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1691640"/>
            <a:ext cx="4937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Arial"/>
              </a:rPr>
              <a:t>Establish JOZUR as the most credible authority in Egypt's natural beauty category, anchored in purity and provenance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496312"/>
            <a:ext cx="5303520" cy="896112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2496312"/>
            <a:ext cx="54864" cy="89611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13232" y="2542032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2770632"/>
            <a:ext cx="4937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Arial"/>
              </a:rPr>
              <a:t>Convert a 2018 founder-led brand into a nationally recognised name with structured, always-on communications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575304"/>
            <a:ext cx="5303520" cy="896112"/>
          </a:xfrm>
          <a:prstGeom prst="rect">
            <a:avLst/>
          </a:prstGeom>
          <a:solidFill>
            <a:srgbClr val="EDE6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54864" cy="89611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3621024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" y="3849624"/>
            <a:ext cx="4937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Arial"/>
              </a:rPr>
              <a:t>Differentiate JOZUR through a distinct narrative and visual codes from the crowded Egyptian natural skincare field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0" y="1417320"/>
            <a:ext cx="5303520" cy="896112"/>
          </a:xfrm>
          <a:prstGeom prst="rect">
            <a:avLst/>
          </a:prstGeom>
          <a:solidFill>
            <a:srgbClr val="E8DF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0" y="1417320"/>
            <a:ext cx="54864" cy="89611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65392" y="146304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65392" y="1691640"/>
            <a:ext cx="4937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Arial"/>
              </a:rPr>
              <a:t>Build trust through science-backed storytelling, dermatological validation and transparent ingredient sourcing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0" y="2496312"/>
            <a:ext cx="5303520" cy="896112"/>
          </a:xfrm>
          <a:prstGeom prst="rect">
            <a:avLst/>
          </a:prstGeom>
          <a:solidFill>
            <a:srgbClr val="E8DF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0" y="2496312"/>
            <a:ext cx="54864" cy="89611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65392" y="2542032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65392" y="2770632"/>
            <a:ext cx="4937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Arial"/>
              </a:rPr>
              <a:t>Activate a digitally native, influencer-led ecosystem aligned with Egypt's social-commerce behaviour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00800" y="3575304"/>
            <a:ext cx="5303520" cy="896112"/>
          </a:xfrm>
          <a:prstGeom prst="rect">
            <a:avLst/>
          </a:prstGeom>
          <a:solidFill>
            <a:srgbClr val="E8DF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0" y="3575304"/>
            <a:ext cx="54864" cy="896112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65392" y="3621024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65392" y="3849624"/>
            <a:ext cx="4937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A1A2E"/>
                </a:solidFill>
                <a:latin typeface="Arial"/>
              </a:rPr>
              <a:t>Position JOZUR as a homegrown export-ready brand contributing to Egypt's Vision 2030 ambitions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076895" y="0"/>
            <a:ext cx="411480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0" b="1" i="0">
                <a:solidFill>
                  <a:srgbClr val="A67B5B"/>
                </a:solidFill>
                <a:latin typeface="Arial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4206240"/>
            <a:ext cx="3200400" cy="457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rial"/>
              </a:rPr>
              <a:t>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3492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Landscape · Category · Brand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RESEARCH  · 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Landscape Snapshot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41732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3D3D3D"/>
                </a:solidFill>
                <a:latin typeface="Arial"/>
              </a:rPr>
              <a:t>Egypt's beauty and personal care sector has entered a structural growth cycle, propelled by a young, digitally fluent female consumer base and a cultural pivot back to natural, locally produced formulations.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423160"/>
            <a:ext cx="2606040" cy="12344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2487168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A67B5B"/>
                </a:solidFill>
                <a:latin typeface="Arial"/>
              </a:rPr>
              <a:t>~USD 3.18B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999232"/>
            <a:ext cx="2423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Projected market size by 2030 (MarknTel Advisors)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55848" y="2423160"/>
            <a:ext cx="2606040" cy="12344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93008" y="2487168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A67B5B"/>
                </a:solidFill>
                <a:latin typeface="Arial"/>
              </a:rPr>
              <a:t>15% CAGR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93008" y="2999232"/>
            <a:ext cx="2423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2024–2030 growth rate — nearly tripling in six years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63056" y="2423160"/>
            <a:ext cx="2606040" cy="12344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0216" y="2487168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A67B5B"/>
                </a:solidFill>
                <a:latin typeface="Arial"/>
              </a:rPr>
              <a:t>USD 9.46B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0216" y="2999232"/>
            <a:ext cx="2423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Statista 2029 forecast across beauty &amp; personal care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970264" y="2423160"/>
            <a:ext cx="2606040" cy="12344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07424" y="2487168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A67B5B"/>
                </a:solidFill>
                <a:latin typeface="Arial"/>
              </a:rPr>
              <a:t>5.72%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07424" y="2999232"/>
            <a:ext cx="2423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EDE6DC"/>
                </a:solidFill>
                <a:latin typeface="Arial"/>
              </a:rPr>
              <a:t>Skin care sub-segment CAGR 2025–2032 (Data Bridge)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3840480"/>
            <a:ext cx="112471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Influencer-led content and TikTok/Instagram discovery now drive the bulk of purchasing decisions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Egypt's Vision 2030 is accelerating local manufacturing, including domestic cosmetics production</a:t>
            </a:r>
          </a:p>
          <a:p>
            <a:pPr algn="l">
              <a:spcBef>
                <a:spcPts val="500"/>
              </a:spcBef>
            </a:pPr>
            <a:r>
              <a:rPr sz="1000">
                <a:solidFill>
                  <a:srgbClr val="A67B5B"/>
                </a:solidFill>
                <a:latin typeface="Arial"/>
              </a:rPr>
              <a:t>● </a:t>
            </a:r>
            <a:r>
              <a:rPr sz="1100">
                <a:solidFill>
                  <a:srgbClr val="1A1A2E"/>
                </a:solidFill>
                <a:latin typeface="Arial"/>
              </a:rPr>
              <a:t>The natural/organic segment has shifted from niche to mainstream — dozens of homegrown entrants compete for share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RESEARCH  · 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Category Snapshot — Competitive Peers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7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371600"/>
            <a:ext cx="3611880" cy="4892040"/>
          </a:xfrm>
          <a:prstGeom prst="rect">
            <a:avLst/>
          </a:prstGeom>
          <a:solidFill>
            <a:srgbClr val="F7F3EE"/>
          </a:solidFill>
          <a:ln w="6350">
            <a:solidFill>
              <a:srgbClr val="EDE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371600"/>
            <a:ext cx="3611880" cy="502920"/>
          </a:xfrm>
          <a:prstGeom prst="rect">
            <a:avLst/>
          </a:prstGeom>
          <a:solidFill>
            <a:srgbClr val="7A56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1417320"/>
            <a:ext cx="3429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NEFERTARI ORGANICS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938528"/>
            <a:ext cx="3429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Pioneer / Heritage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231136"/>
            <a:ext cx="33832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1A1A2E"/>
                </a:solidFill>
                <a:latin typeface="Arial"/>
              </a:rPr>
              <a:t>The pioneer and category king of Egyptian natural beauty — heritage-led, pharmacy-credentialed, mass-distributed.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3291840"/>
            <a:ext cx="333756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3364992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A67B5B"/>
                </a:solidFill>
                <a:latin typeface="Arial"/>
              </a:rPr>
              <a:t>COMMS PRESENCE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3566160"/>
            <a:ext cx="3383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D3D3D"/>
                </a:solidFill>
                <a:latin typeface="Arial"/>
              </a:rPr>
              <a:t>Founded 1998 by pharmacist Mona Erian. Announcement-driven, retail-anchored comms. Pharmacist-founder as credibility anchor. Strong owned storytelling, lean earned media.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5074920"/>
            <a:ext cx="3337560" cy="20116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5065776"/>
            <a:ext cx="33375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rial"/>
              </a:rPr>
              <a:t>KEY STRENGTH: Heritage &amp; Distribution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43400" y="1371600"/>
            <a:ext cx="3611880" cy="4892040"/>
          </a:xfrm>
          <a:prstGeom prst="rect">
            <a:avLst/>
          </a:prstGeom>
          <a:solidFill>
            <a:srgbClr val="F7F3EE"/>
          </a:solidFill>
          <a:ln w="6350">
            <a:solidFill>
              <a:srgbClr val="EDE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343400" y="1371600"/>
            <a:ext cx="3611880" cy="50292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480560" y="1417320"/>
            <a:ext cx="3429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JOVIALITY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60" y="1938528"/>
            <a:ext cx="3429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Premium / Science-Led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80560" y="2231136"/>
            <a:ext cx="33832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1A1A2E"/>
                </a:solidFill>
                <a:latin typeface="Arial"/>
              </a:rPr>
              <a:t>Premium, science-fused natural beauty — Egypt's modern, urban, lifestyle-led leader in the clean category.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80560" y="3291840"/>
            <a:ext cx="333756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480560" y="3364992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A67B5B"/>
                </a:solidFill>
                <a:latin typeface="Arial"/>
              </a:rPr>
              <a:t>COMMS PRESENCE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80560" y="3566160"/>
            <a:ext cx="3383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D3D3D"/>
                </a:solidFill>
                <a:latin typeface="Arial"/>
              </a:rPr>
              <a:t>Thought-leadership leaning, aspirational lifestyle storytelling. 100% natural + science-fused. Heavy influencer seeding, polished editorial, multi-store visibility across Cairo.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80560" y="5074920"/>
            <a:ext cx="3337560" cy="20116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480560" y="5065776"/>
            <a:ext cx="33375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rial"/>
              </a:rPr>
              <a:t>KEY STRENGTH: Influencer &amp; Science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38160" y="1371600"/>
            <a:ext cx="3611880" cy="4892040"/>
          </a:xfrm>
          <a:prstGeom prst="rect">
            <a:avLst/>
          </a:prstGeom>
          <a:solidFill>
            <a:srgbClr val="F7F3EE"/>
          </a:solidFill>
          <a:ln w="6350">
            <a:solidFill>
              <a:srgbClr val="EDE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138160" y="1371600"/>
            <a:ext cx="3611880" cy="502920"/>
          </a:xfrm>
          <a:prstGeom prst="rect">
            <a:avLst/>
          </a:prstGeom>
          <a:solidFill>
            <a:srgbClr val="4A3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75320" y="1417320"/>
            <a:ext cx="3429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NATURE COSMETICS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75320" y="1938528"/>
            <a:ext cx="3429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A67B5B"/>
                </a:solidFill>
                <a:latin typeface="Arial"/>
              </a:rPr>
              <a:t>Ingredient Purist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75320" y="2231136"/>
            <a:ext cx="33832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1A1A2E"/>
                </a:solidFill>
                <a:latin typeface="Arial"/>
              </a:rPr>
              <a:t>Ingredient-purist — natural oils specialist focused on hair and skin efficacy at accessible price points.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75320" y="3291840"/>
            <a:ext cx="3337560" cy="27432"/>
          </a:xfrm>
          <a:prstGeom prst="rect">
            <a:avLst/>
          </a:prstGeom>
          <a:solidFill>
            <a:srgbClr val="D4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275320" y="3364992"/>
            <a:ext cx="3383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A67B5B"/>
                </a:solidFill>
                <a:latin typeface="Arial"/>
              </a:rPr>
              <a:t>COMMS PRESENCE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75320" y="3566160"/>
            <a:ext cx="3383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D3D3D"/>
                </a:solidFill>
                <a:latin typeface="Arial"/>
              </a:rPr>
              <a:t>Testimonial- and product-driven communications. Argan, jojoba, coconut, rosemary, castor oils. Lower-cadence PR, higher-cadence social and review-led content.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275320" y="5074920"/>
            <a:ext cx="3337560" cy="201168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275320" y="5065776"/>
            <a:ext cx="33375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rial"/>
              </a:rPr>
              <a:t>KEY STRENGTH: Accessibility &amp; Reviews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92608"/>
            <a:ext cx="9144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A67B5B"/>
                </a:solidFill>
                <a:latin typeface="Arial"/>
              </a:rPr>
              <a:t>RESEARCH  · 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66928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1A1A2E"/>
                </a:solidFill>
                <a:latin typeface="Arial"/>
              </a:rPr>
              <a:t>JOZUR Brand Snapshot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11430000" cy="36576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 i="0">
                <a:solidFill>
                  <a:srgbClr val="8A8A8A"/>
                </a:solidFill>
                <a:latin typeface="Arial"/>
              </a:rPr>
              <a:t>JOZUR COSMETICS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 i="0">
                <a:solidFill>
                  <a:srgbClr val="8A8A8A"/>
                </a:solidFill>
                <a:latin typeface="Arial"/>
              </a:rPr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417320"/>
            <a:ext cx="2377440" cy="150876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1920240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Digital Presence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63240" y="1417320"/>
            <a:ext cx="8686800" cy="1508760"/>
          </a:xfrm>
          <a:prstGeom prst="rect">
            <a:avLst/>
          </a:prstGeom>
          <a:solidFill>
            <a:srgbClr val="F7F3EE"/>
          </a:solidFill>
          <a:ln w="6350">
            <a:solidFill>
              <a:srgbClr val="EDE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554480"/>
            <a:ext cx="84124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1A1A2E"/>
                </a:solidFill>
                <a:latin typeface="Arial"/>
              </a:rPr>
              <a:t>Instagram-first, transactional rather than narrative. Content cadence driven by product drops and seasonal promotions. No distinct content universe — rituals, ingredient stories, founder POV — that separates JOZUR from Nefertari, Joviality and the long tail of homegrown labels.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108960"/>
            <a:ext cx="2377440" cy="150876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4360" y="3611880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Website &amp; SEO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63240" y="3108960"/>
            <a:ext cx="8686800" cy="1508760"/>
          </a:xfrm>
          <a:prstGeom prst="rect">
            <a:avLst/>
          </a:prstGeom>
          <a:solidFill>
            <a:srgbClr val="F7F3EE"/>
          </a:solidFill>
          <a:ln w="6350">
            <a:solidFill>
              <a:srgbClr val="EDE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246120" y="3246120"/>
            <a:ext cx="84124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1A1A2E"/>
                </a:solidFill>
                <a:latin typeface="Arial"/>
              </a:rPr>
              <a:t>Functional, conversion-oriented storefront. Lacks editorial depth — ingredient origin pages and dermatologist endorsements are underbuilt. Arabic-first SEO weak vs. Joviality and Nefertari. Bilingual (Arabic/English) structured content is the largest quick-win opportunity.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4800600"/>
            <a:ext cx="2377440" cy="150876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4360" y="5303520"/>
            <a:ext cx="2286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Spokespeople &amp; Credibility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63240" y="4800600"/>
            <a:ext cx="8686800" cy="1508760"/>
          </a:xfrm>
          <a:prstGeom prst="rect">
            <a:avLst/>
          </a:prstGeom>
          <a:solidFill>
            <a:srgbClr val="F7F3EE"/>
          </a:solidFill>
          <a:ln w="6350">
            <a:solidFill>
              <a:srgbClr val="EDE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246120" y="4937760"/>
            <a:ext cx="84124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1A1A2E"/>
                </a:solidFill>
                <a:latin typeface="Arial"/>
              </a:rPr>
              <a:t>No publicly visible, media-trained spokesperson. No consistent founder voice in earned media, no scientific advisor profile, no brand ambassador. Single largest credibility gap vs. Nefertari (pharmacist-founder) and Joviality (science-meets-nature CEO storytelling).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6400800"/>
            <a:ext cx="11247120" cy="54864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076895" y="0"/>
            <a:ext cx="4114800" cy="6858000"/>
          </a:xfrm>
          <a:prstGeom prst="rect">
            <a:avLst/>
          </a:prstGeom>
          <a:solidFill>
            <a:srgbClr val="3A2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0" b="1" i="0">
                <a:solidFill>
                  <a:srgbClr val="A67B5B"/>
                </a:solidFill>
                <a:latin typeface="Arial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4206240"/>
            <a:ext cx="3200400" cy="45720"/>
          </a:xfrm>
          <a:prstGeom prst="rect">
            <a:avLst/>
          </a:prstGeom>
          <a:solidFill>
            <a:srgbClr val="A67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rial"/>
              </a:rPr>
              <a:t>WAY FORWARD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3492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D4B89E"/>
                </a:solidFill>
                <a:latin typeface="Arial"/>
              </a:rPr>
              <a:t>12-Month Communications Architecture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